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05" r:id="rId3"/>
    <p:sldId id="264" r:id="rId4"/>
    <p:sldId id="266" r:id="rId5"/>
    <p:sldId id="267" r:id="rId6"/>
    <p:sldId id="282" r:id="rId7"/>
    <p:sldId id="275" r:id="rId8"/>
    <p:sldId id="339" r:id="rId9"/>
    <p:sldId id="338" r:id="rId10"/>
    <p:sldId id="310" r:id="rId11"/>
    <p:sldId id="325" r:id="rId12"/>
    <p:sldId id="318" r:id="rId13"/>
    <p:sldId id="319" r:id="rId14"/>
    <p:sldId id="320" r:id="rId15"/>
    <p:sldId id="340" r:id="rId16"/>
    <p:sldId id="286" r:id="rId17"/>
    <p:sldId id="292" r:id="rId18"/>
    <p:sldId id="326" r:id="rId19"/>
    <p:sldId id="327" r:id="rId20"/>
    <p:sldId id="341" r:id="rId21"/>
    <p:sldId id="342" r:id="rId22"/>
    <p:sldId id="345" r:id="rId23"/>
    <p:sldId id="328" r:id="rId24"/>
    <p:sldId id="343" r:id="rId25"/>
    <p:sldId id="349" r:id="rId26"/>
    <p:sldId id="317" r:id="rId27"/>
    <p:sldId id="329" r:id="rId28"/>
    <p:sldId id="330" r:id="rId29"/>
    <p:sldId id="352" r:id="rId30"/>
    <p:sldId id="347" r:id="rId31"/>
    <p:sldId id="331" r:id="rId32"/>
    <p:sldId id="334" r:id="rId33"/>
    <p:sldId id="346" r:id="rId34"/>
    <p:sldId id="296" r:id="rId35"/>
    <p:sldId id="297" r:id="rId36"/>
    <p:sldId id="336" r:id="rId37"/>
    <p:sldId id="333" r:id="rId38"/>
    <p:sldId id="29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75FF7-A961-4000-A68E-9D0C6B547961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3EBF7-3999-4948-883D-C22ECE5B4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6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EBF7-3999-4948-883D-C22ECE5B421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3EBF7-3999-4948-883D-C22ECE5B421A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CD1A-4EA0-4C90-8984-934FBEEB37C2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A924-46AF-4A2C-9183-5D61C12AF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3F56-1F00-4B2F-891F-693B5611E22C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35917-4C8F-47A6-90B7-9D8AEF9DF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3DF0-96F2-438F-9873-650B836F449A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AB7C-CFCE-4A28-95E1-A2FB83A4A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398A-BAE4-4F23-BB0B-5116A6AEECAB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F5F9-22E9-47F2-954A-A4E11062D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84F9-A9DE-4123-ABE5-B1950127A05B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A736-766D-4D1C-AF35-DB0057BE7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804D-4A1D-4ABA-B7BC-F340072F24B8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A81F-8B53-40F5-B510-A37E708D9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5ED5-1A47-4AEE-8C6E-5559DF055DA6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B753-4FD3-4AAB-B4DD-323026880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8B2A-D978-4D81-9D5C-EEA6F6EB2881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F58E-0D0A-4EBA-9990-6B8A85D2F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97A8-FC54-4650-84C5-F095D9B4A5EE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17A9-4C9E-49F2-9F13-BC1F55EB8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8D89-4044-441B-AC33-3FD24C212CE5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BC-447A-40E2-ADAE-22F3A84D2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DB1E-E525-434F-A7DF-192ED259BBD6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A34E-1B93-42D4-B736-81DFDC402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lumMod val="20000"/>
                <a:lumOff val="80000"/>
              </a:schemeClr>
            </a:gs>
            <a:gs pos="85000">
              <a:srgbClr val="FF7A00"/>
            </a:gs>
            <a:gs pos="99000">
              <a:srgbClr val="FF0300"/>
            </a:gs>
            <a:gs pos="100000">
              <a:srgbClr val="C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BBE89-220C-4807-BFC2-59953FFF8C34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6B927-F9C7-42EF-B818-9EE29F408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z1.foto.rambler.ru/public/igorrr-64/1/171/1-webbig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ebmancer.org/uploads/posts/1210329615_9_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1.foto.rambler.ru/public/igorrr-64/1/171/1-webbig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1.foto.rambler.ru/public/igorrr-64/1/171/1-webbi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2296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Солдат земли Югорской- АЛЕКСАНДР ЕМЕЛЬЯНОВИЧ ЧУПРОВ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092" y="3717032"/>
            <a:ext cx="6400800" cy="2668860"/>
          </a:xfrm>
        </p:spPr>
        <p:txBody>
          <a:bodyPr>
            <a:normAutofit fontScale="92500" lnSpcReduction="1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Проектную работу </a:t>
            </a:r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выполнили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ученицы 7 «А» </a:t>
            </a:r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класса</a:t>
            </a:r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: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altLang="ru-RU" sz="2600" dirty="0" smtClean="0">
                <a:solidFill>
                  <a:srgbClr val="000000"/>
                </a:solidFill>
                <a:latin typeface="Arial" charset="0"/>
              </a:rPr>
              <a:t>Журавлёва Ольга, Сосновских Ксения.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altLang="ru-RU" sz="2600" b="1" dirty="0" smtClean="0">
                <a:solidFill>
                  <a:srgbClr val="000000"/>
                </a:solidFill>
                <a:latin typeface="Arial" charset="0"/>
              </a:rPr>
              <a:t>Руководитель проекта:   </a:t>
            </a: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altLang="ru-RU" sz="2600" dirty="0" err="1" smtClean="0">
                <a:solidFill>
                  <a:srgbClr val="000000"/>
                </a:solidFill>
                <a:latin typeface="Arial" charset="0"/>
              </a:rPr>
              <a:t>Новопашина</a:t>
            </a:r>
            <a:r>
              <a:rPr lang="ru-RU" altLang="ru-RU" sz="2600" dirty="0" smtClean="0">
                <a:solidFill>
                  <a:srgbClr val="000000"/>
                </a:solidFill>
                <a:latin typeface="Arial" charset="0"/>
              </a:rPr>
              <a:t>  Наталья Александровна</a:t>
            </a:r>
            <a:endParaRPr lang="en-US" altLang="ru-RU" sz="2600" dirty="0">
              <a:solidFill>
                <a:srgbClr val="000000"/>
              </a:solidFill>
              <a:latin typeface="Arial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altLang="ru-RU" sz="2600" b="1" dirty="0">
                <a:solidFill>
                  <a:srgbClr val="000000"/>
                </a:solidFill>
                <a:latin typeface="Arial" charset="0"/>
              </a:rPr>
              <a:t>Тип проекта: </a:t>
            </a:r>
            <a:endParaRPr lang="ru-RU" altLang="ru-RU" sz="2600" b="1" dirty="0" smtClean="0">
              <a:solidFill>
                <a:srgbClr val="000000"/>
              </a:solidFill>
              <a:latin typeface="Arial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altLang="ru-RU" sz="2600" dirty="0" smtClean="0">
                <a:solidFill>
                  <a:srgbClr val="000000"/>
                </a:solidFill>
                <a:latin typeface="Arial" charset="0"/>
              </a:rPr>
              <a:t>информационно – исследовательский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altLang="ru-RU" dirty="0">
              <a:solidFill>
                <a:schemeClr val="bg2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715125" y="3214688"/>
            <a:ext cx="2203450" cy="2520950"/>
            <a:chOff x="4241" y="1933"/>
            <a:chExt cx="1116" cy="1287"/>
          </a:xfrm>
        </p:grpSpPr>
        <p:pic>
          <p:nvPicPr>
            <p:cNvPr id="13317" name="Picture 10" descr="вечный огон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1" y="2024"/>
              <a:ext cx="1116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8" descr="AG00355_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5" y="1933"/>
              <a:ext cx="427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9" descr="вечный огонь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2659"/>
              <a:ext cx="111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6" name="Picture 2" descr="Картинка 1 из 4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0"/>
            <a:ext cx="4075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3995936" y="1615351"/>
            <a:ext cx="5472608" cy="257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691" tIns="56345" rIns="112691" bIns="56345">
            <a:spAutoFit/>
          </a:bodyPr>
          <a:lstStyle/>
          <a:p>
            <a:r>
              <a:rPr lang="ru-RU" sz="3200" dirty="0">
                <a:latin typeface="+mn-lt"/>
              </a:rPr>
              <a:t>Прошла война. </a:t>
            </a:r>
            <a:endParaRPr lang="ru-RU" sz="3200" dirty="0" smtClean="0">
              <a:latin typeface="+mn-lt"/>
            </a:endParaRPr>
          </a:p>
          <a:p>
            <a:r>
              <a:rPr lang="ru-RU" sz="3200" dirty="0" smtClean="0">
                <a:latin typeface="+mn-lt"/>
              </a:rPr>
              <a:t>Прошла </a:t>
            </a:r>
            <a:r>
              <a:rPr lang="ru-RU" sz="3200" dirty="0">
                <a:latin typeface="+mn-lt"/>
              </a:rPr>
              <a:t>страда,</a:t>
            </a:r>
            <a:br>
              <a:rPr lang="ru-RU" sz="3200" dirty="0">
                <a:latin typeface="+mn-lt"/>
              </a:rPr>
            </a:br>
            <a:r>
              <a:rPr lang="ru-RU" sz="3200" dirty="0" smtClean="0">
                <a:latin typeface="+mn-lt"/>
              </a:rPr>
              <a:t>Но </a:t>
            </a:r>
            <a:r>
              <a:rPr lang="ru-RU" sz="3200" dirty="0">
                <a:latin typeface="+mn-lt"/>
              </a:rPr>
              <a:t>боль взывает к людям.                                                  </a:t>
            </a:r>
            <a:br>
              <a:rPr lang="ru-RU" sz="3200" dirty="0">
                <a:latin typeface="+mn-lt"/>
              </a:rPr>
            </a:br>
            <a:r>
              <a:rPr lang="ru-RU" sz="3200" dirty="0" smtClean="0">
                <a:latin typeface="+mn-lt"/>
              </a:rPr>
              <a:t>Давайте </a:t>
            </a:r>
            <a:r>
              <a:rPr lang="ru-RU" sz="3200" dirty="0">
                <a:latin typeface="+mn-lt"/>
              </a:rPr>
              <a:t>, </a:t>
            </a:r>
            <a:r>
              <a:rPr lang="ru-RU" sz="3200" dirty="0" smtClean="0">
                <a:latin typeface="+mn-lt"/>
              </a:rPr>
              <a:t>люди, никогда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r>
              <a:rPr lang="ru-RU" sz="3200" dirty="0" smtClean="0">
                <a:latin typeface="+mn-lt"/>
              </a:rPr>
              <a:t>Об </a:t>
            </a:r>
            <a:r>
              <a:rPr lang="ru-RU" sz="3200" dirty="0">
                <a:latin typeface="+mn-lt"/>
              </a:rPr>
              <a:t>этом не </a:t>
            </a:r>
            <a:r>
              <a:rPr lang="ru-RU" sz="3200" dirty="0" smtClean="0">
                <a:latin typeface="+mn-lt"/>
              </a:rPr>
              <a:t>забудем!</a:t>
            </a:r>
            <a:endParaRPr lang="ru-RU" sz="3200" dirty="0">
              <a:latin typeface="+mn-lt"/>
            </a:endParaRPr>
          </a:p>
        </p:txBody>
      </p:sp>
      <p:pic>
        <p:nvPicPr>
          <p:cNvPr id="14338" name="Picture 5" descr="Картинка 32 из 93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44538"/>
            <a:ext cx="3491880" cy="4506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8" descr="vetka-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0445">
            <a:off x="7378700" y="268288"/>
            <a:ext cx="17399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vetka-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0445">
            <a:off x="46038" y="5534025"/>
            <a:ext cx="17399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Памятник нашему земляку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82775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>
                <a:latin typeface="Arial" charset="0"/>
              </a:rPr>
              <a:t>    </a:t>
            </a:r>
            <a:r>
              <a:rPr lang="ru-RU" sz="2400" smtClean="0"/>
              <a:t> В городе Калининграде установлен один из лучших памятников- мемориалов воинам, погибшим в Великой Отечественной войне 1941-1945гг. Здесь захоронено 1200 героев- гвардейцев, в их числе и Александр Емельянович Чупров из деревни Шайтанка Березовского района. </a:t>
            </a:r>
          </a:p>
        </p:txBody>
      </p:sp>
      <p:pic>
        <p:nvPicPr>
          <p:cNvPr id="23555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"/>
            <a:ext cx="1115615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i[6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1773238"/>
            <a:ext cx="3090863" cy="4103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292080" cy="11268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 И помнит мир спасенный…»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sz="half" idx="1"/>
          </p:nvPr>
        </p:nvSpPr>
        <p:spPr>
          <a:xfrm>
            <a:off x="395536" y="1989138"/>
            <a:ext cx="4464496" cy="45259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dirty="0" smtClean="0"/>
              <a:t>Сестра Г.Е. Зырянова у памятника-мемориала, воинам погибшим при защите города Кенигсберга(ныне Калининграда).</a:t>
            </a:r>
          </a:p>
        </p:txBody>
      </p:sp>
      <p:pic>
        <p:nvPicPr>
          <p:cNvPr id="24579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3480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DSC0364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772816"/>
            <a:ext cx="4176713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Наши земляки у мемориала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2" name="Picture 5" descr="IMG_20150128_1259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339407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6" descr="DSC0363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67175" y="1557338"/>
            <a:ext cx="4537075" cy="41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Александр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Емельянович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Чупров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7864" y="5733256"/>
            <a:ext cx="4038600" cy="465138"/>
          </a:xfrm>
        </p:spPr>
        <p:txBody>
          <a:bodyPr>
            <a:no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/>
              <a:t>(1922-1944)</a:t>
            </a:r>
            <a:endParaRPr lang="ru-RU" sz="3200" b="1" dirty="0"/>
          </a:p>
        </p:txBody>
      </p:sp>
      <p:pic>
        <p:nvPicPr>
          <p:cNvPr id="26627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5816" y="1556792"/>
            <a:ext cx="3312839" cy="410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Шайтанка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Родина моя!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smtClean="0"/>
              <a:t>Здесь в этой небольшой северной </a:t>
            </a:r>
          </a:p>
          <a:p>
            <a:r>
              <a:rPr lang="ru-RU" sz="3600" dirty="0" smtClean="0"/>
              <a:t>деревне жил юноша - Саша </a:t>
            </a:r>
            <a:r>
              <a:rPr lang="ru-RU" sz="3600" dirty="0" err="1" smtClean="0"/>
              <a:t>Чупров</a:t>
            </a:r>
            <a:endParaRPr lang="ru-RU" sz="3600" dirty="0"/>
          </a:p>
        </p:txBody>
      </p:sp>
      <p:pic>
        <p:nvPicPr>
          <p:cNvPr id="7" name="Picture 4" descr="0_4f00e_e9b3961_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кругу семьи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>
          <a:xfrm>
            <a:off x="4859338" y="1773238"/>
            <a:ext cx="4038600" cy="4525962"/>
          </a:xfrm>
        </p:spPr>
        <p:txBody>
          <a:bodyPr/>
          <a:lstStyle/>
          <a:p>
            <a:pPr marL="136525" indent="0" eaLnBrk="1" hangingPunct="1">
              <a:buFont typeface="Wingdings 2" pitchFamily="18" charset="2"/>
              <a:buNone/>
            </a:pPr>
            <a:r>
              <a:rPr lang="ru-RU" dirty="0" smtClean="0"/>
              <a:t>Саша воспитывался в многодетной семье. Отец Емельян </a:t>
            </a:r>
            <a:r>
              <a:rPr lang="ru-RU" dirty="0" err="1" smtClean="0"/>
              <a:t>Логинович</a:t>
            </a:r>
            <a:r>
              <a:rPr lang="ru-RU" dirty="0" smtClean="0"/>
              <a:t> был хорошим охотником и рыбаком в колхозе, а мать, Прасковья Васильевна, работала дояркой.</a:t>
            </a:r>
          </a:p>
        </p:txBody>
      </p:sp>
      <p:pic>
        <p:nvPicPr>
          <p:cNvPr id="27651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-387350"/>
            <a:ext cx="40751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IMG_20150128_12213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3394075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«Вставай , страна огромная..»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74" name="Объект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 </a:t>
            </a:r>
            <a:r>
              <a:rPr lang="ru-RU" dirty="0" smtClean="0"/>
              <a:t>В ответ на вероломное нападение Германии на Советский Союз Саша добровольно вступил в ряды Красной армии. </a:t>
            </a:r>
          </a:p>
        </p:txBody>
      </p:sp>
      <p:pic>
        <p:nvPicPr>
          <p:cNvPr id="28675" name="Picture 3" descr="C:\Users\Жанна\Desktop\Победа\13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474505"/>
            <a:ext cx="3672780" cy="491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s320x2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933056"/>
            <a:ext cx="3624064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Лучших воинов страны зовут сибиряками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698" name="Объект 3"/>
          <p:cNvSpPr>
            <a:spLocks noGrp="1"/>
          </p:cNvSpPr>
          <p:nvPr>
            <p:ph sz="half" idx="2"/>
          </p:nvPr>
        </p:nvSpPr>
        <p:spPr>
          <a:xfrm>
            <a:off x="4283968" y="1844824"/>
            <a:ext cx="4392488" cy="43924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 </a:t>
            </a:r>
            <a:r>
              <a:rPr lang="ru-RU" dirty="0" smtClean="0"/>
              <a:t>23 июля 1941 года его зачислили в Омское пехотное училище на шестимесячные курсы. Успешно закончив курсы, он стал инструктором по истреблению танков. </a:t>
            </a:r>
          </a:p>
        </p:txBody>
      </p:sp>
      <p:pic>
        <p:nvPicPr>
          <p:cNvPr id="29699" name="Picture 5" descr="0_13214_c58497f2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628800"/>
            <a:ext cx="4032250" cy="460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3"/>
          <p:cNvSpPr>
            <a:spLocks noGrp="1"/>
          </p:cNvSpPr>
          <p:nvPr>
            <p:ph sz="half" idx="2"/>
          </p:nvPr>
        </p:nvSpPr>
        <p:spPr>
          <a:xfrm>
            <a:off x="4283968" y="692696"/>
            <a:ext cx="4716016" cy="543346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 dirty="0" smtClean="0"/>
              <a:t>В то время он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dirty="0" smtClean="0"/>
              <a:t>пишет домой: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dirty="0" smtClean="0"/>
              <a:t>«Я буду мстить за отца, за весь народ нашей Родины….». </a:t>
            </a:r>
          </a:p>
          <a:p>
            <a:pPr marL="0" indent="0" eaLnBrk="1" hangingPunct="1"/>
            <a:endParaRPr lang="ru-RU" dirty="0" smtClean="0"/>
          </a:p>
        </p:txBody>
      </p:sp>
      <p:pic>
        <p:nvPicPr>
          <p:cNvPr id="30723" name="Picture 2" descr="Pim00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9825" y="1600200"/>
            <a:ext cx="267335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620687"/>
            <a:ext cx="8147248" cy="2232249"/>
          </a:xfrm>
        </p:spPr>
        <p:txBody>
          <a:bodyPr/>
          <a:lstStyle/>
          <a:p>
            <a:pPr marL="87313" indent="-57150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Гордиться славою</a:t>
            </a:r>
          </a:p>
          <a:p>
            <a:pPr marL="87313" indent="-57150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своих предков </a:t>
            </a:r>
          </a:p>
          <a:p>
            <a:pPr marL="87313" indent="-57150"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00"/>
                </a:solidFill>
                <a:cs typeface="Calibri" pitchFamily="34" charset="0"/>
              </a:rPr>
              <a:t>Не только можно, но и должно. </a:t>
            </a:r>
          </a:p>
          <a:p>
            <a:pPr marL="87313" indent="-57150" algn="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Calibri" pitchFamily="34" charset="0"/>
              </a:rPr>
              <a:t>                                     </a:t>
            </a:r>
            <a:r>
              <a:rPr lang="ru-RU" sz="2000" dirty="0" smtClean="0">
                <a:solidFill>
                  <a:srgbClr val="000000"/>
                </a:solidFill>
                <a:cs typeface="Calibri" pitchFamily="34" charset="0"/>
              </a:rPr>
              <a:t>А.С. Пушкин</a:t>
            </a:r>
          </a:p>
          <a:p>
            <a:pPr eaLnBrk="1" hangingPunct="1"/>
            <a:endParaRPr lang="ru-RU" dirty="0" smtClean="0">
              <a:solidFill>
                <a:srgbClr val="000000"/>
              </a:solidFill>
              <a:cs typeface="Calibri" pitchFamily="34" charset="0"/>
            </a:endParaRPr>
          </a:p>
        </p:txBody>
      </p:sp>
      <p:pic>
        <p:nvPicPr>
          <p:cNvPr id="5" name="Picture 5" descr="путин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636912"/>
            <a:ext cx="519467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письма в районную газету «За большевистские колхозы»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391471" cy="5040560"/>
          </a:xfrm>
        </p:spPr>
        <p:txBody>
          <a:bodyPr/>
          <a:lstStyle/>
          <a:p>
            <a:pPr marL="136525" indent="0">
              <a:buNone/>
            </a:pPr>
            <a:r>
              <a:rPr lang="ru-RU" sz="2000" dirty="0" smtClean="0"/>
              <a:t>«Вступая в ряды Красной Армии, я обещал Вам, всем трудящимся района честно выполнять свой долг перед Родиной, защищать Отечество, а если потребуется, отдать жизнь. Мне доверили быть командиром Красной Армии, готовить воспитывать красноармейцев для пополнения рядов нашей Армии. Свой долг перед Родиной, перед вами, я с честью выполню.»     </a:t>
            </a:r>
          </a:p>
          <a:p>
            <a:endParaRPr lang="ru-RU" sz="2000" dirty="0"/>
          </a:p>
        </p:txBody>
      </p:sp>
      <p:pic>
        <p:nvPicPr>
          <p:cNvPr id="9" name="Picture 4" descr="сканирование00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04018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Труден был бой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103439" cy="4065315"/>
          </a:xfrm>
        </p:spPr>
        <p:txBody>
          <a:bodyPr/>
          <a:lstStyle/>
          <a:p>
            <a:pPr marL="136525" indent="0">
              <a:buNone/>
            </a:pPr>
            <a:r>
              <a:rPr lang="ru-RU" dirty="0" smtClean="0"/>
              <a:t>И больше всего мы были горды тем, </a:t>
            </a:r>
          </a:p>
          <a:p>
            <a:pPr marL="136525" indent="0">
              <a:buNone/>
            </a:pPr>
            <a:r>
              <a:rPr lang="ru-RU" dirty="0" smtClean="0"/>
              <a:t>что шагали по фронтовым дорогам с </a:t>
            </a:r>
          </a:p>
          <a:p>
            <a:pPr marL="136525" indent="0">
              <a:buNone/>
            </a:pPr>
            <a:r>
              <a:rPr lang="ru-RU" dirty="0" smtClean="0"/>
              <a:t>полной выкладкой, ничего не </a:t>
            </a:r>
          </a:p>
          <a:p>
            <a:pPr marL="136525" indent="0">
              <a:buNone/>
            </a:pPr>
            <a:r>
              <a:rPr lang="ru-RU" dirty="0" smtClean="0"/>
              <a:t>перекладывая на плечи других.</a:t>
            </a:r>
          </a:p>
          <a:p>
            <a:pPr marL="136525" indent="0">
              <a:buNone/>
            </a:pPr>
            <a:endParaRPr lang="ru-RU" dirty="0"/>
          </a:p>
        </p:txBody>
      </p:sp>
      <p:pic>
        <p:nvPicPr>
          <p:cNvPr id="9" name="Picture 7" descr="2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44824"/>
            <a:ext cx="3990975" cy="374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re\Desktop\Конкурс. Межиров\8d1f3f699fcb20ab78a417d4ebada1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1" cy="5904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Первая боевая награда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26692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Arial" charset="0"/>
              </a:rPr>
              <a:t>     </a:t>
            </a:r>
            <a:r>
              <a:rPr lang="ru-RU" sz="2400" dirty="0" smtClean="0"/>
              <a:t>1943 год- Западный фронт. </a:t>
            </a:r>
          </a:p>
          <a:p>
            <a:pPr indent="-17463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При выполнении боевого задания по взятию «языка» 27 мая 1943 года Чупров был ранен и попал в госпиталь, но молодой организм сравнительно быстро восстановился, и вот офицер снова на передовой. А за выполнение задания на его груди висела первая медаль «За отвагу». </a:t>
            </a:r>
          </a:p>
        </p:txBody>
      </p:sp>
      <p:pic>
        <p:nvPicPr>
          <p:cNvPr id="31747" name="Picture 5" descr="отва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11560" y="1484784"/>
            <a:ext cx="2952750" cy="46799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e\Desktop\Конкурс. Межиров\им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" r="696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1470" y="251356"/>
            <a:ext cx="18473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240839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e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3" r="1509"/>
          <a:stretch/>
        </p:blipFill>
        <p:spPr bwMode="auto">
          <a:xfrm>
            <a:off x="0" y="0"/>
            <a:ext cx="9144000" cy="68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4552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Высокая награда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32363" y="1844675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Arial" charset="0"/>
              </a:rPr>
              <a:t>     </a:t>
            </a:r>
            <a:r>
              <a:rPr lang="ru-RU" sz="2400" dirty="0" smtClean="0"/>
              <a:t>13 марта 1944 года поднял бойцов в атаку на противника, задачу выполнил, в бою ранен дважды.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Arial" charset="0"/>
              </a:rPr>
              <a:t>     </a:t>
            </a:r>
            <a:r>
              <a:rPr lang="ru-RU" sz="2400" dirty="0" smtClean="0"/>
              <a:t>За мужество и героизм, проявленные в этом бою,  он был награжден орденом Великой Отечественной войны II степени. 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844675"/>
            <a:ext cx="4175125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побывку едет молодой солдат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888432" cy="4637112"/>
          </a:xfrm>
        </p:spPr>
        <p:txBody>
          <a:bodyPr/>
          <a:lstStyle/>
          <a:p>
            <a:pPr marL="0" indent="31750" algn="ctr" eaLnBrk="1" hangingPunct="1">
              <a:buFont typeface="Wingdings 2" pitchFamily="18" charset="2"/>
              <a:buNone/>
            </a:pPr>
            <a:r>
              <a:rPr lang="ru-RU" dirty="0" smtClean="0"/>
              <a:t>Конец мая 1944 года  приезжает домой на побывку на первом рейсе парохода</a:t>
            </a:r>
          </a:p>
          <a:p>
            <a:pPr marL="0" indent="31750" algn="ctr" eaLnBrk="1" hangingPunct="1">
              <a:buFont typeface="Wingdings 2" pitchFamily="18" charset="2"/>
              <a:buNone/>
            </a:pPr>
            <a:r>
              <a:rPr lang="ru-RU" dirty="0" smtClean="0"/>
              <a:t>«Петр </a:t>
            </a:r>
            <a:r>
              <a:rPr lang="ru-RU" dirty="0" err="1" smtClean="0"/>
              <a:t>Шлеев</a:t>
            </a:r>
            <a:r>
              <a:rPr lang="ru-RU" dirty="0" smtClean="0"/>
              <a:t>».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/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На фото Саша с сестрами. </a:t>
            </a:r>
          </a:p>
        </p:txBody>
      </p:sp>
      <p:pic>
        <p:nvPicPr>
          <p:cNvPr id="3379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95536" y="1700808"/>
            <a:ext cx="446405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Снимок сделан в1943году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dirty="0" smtClean="0">
                <a:latin typeface="Arial" charset="0"/>
              </a:rPr>
              <a:t>     </a:t>
            </a:r>
            <a:r>
              <a:rPr lang="ru-RU" sz="2200" dirty="0" smtClean="0"/>
              <a:t>С 1 августа 1944 года он вновь участвует в боях, но уже в звании гвардии капитана. Со своим подразделением участвует в ожесточенных сражениях, освобождая территорию Латвии. Его рота одна из первых в дивизии с боями вступила на территорию Восточной Пруссии. </a:t>
            </a:r>
          </a:p>
        </p:txBody>
      </p:sp>
      <p:pic>
        <p:nvPicPr>
          <p:cNvPr id="34819" name="Picture 2" descr="Pim00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00200"/>
            <a:ext cx="3057525" cy="4525963"/>
          </a:xfrm>
        </p:spPr>
      </p:pic>
      <p:pic>
        <p:nvPicPr>
          <p:cNvPr id="5" name="Picture 2" descr="Pim0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05752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Однажды среди пожарищ Саша увидел березку</a:t>
            </a:r>
            <a:endParaRPr lang="ru-RU" dirty="0" smtClean="0">
              <a:effectLst/>
            </a:endParaRPr>
          </a:p>
        </p:txBody>
      </p:sp>
      <p:pic>
        <p:nvPicPr>
          <p:cNvPr id="31747" name="Picture 4" descr="65628426_89915e4aa81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rkprf.narod.ru/rubriki/poems/k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2810" y="548680"/>
            <a:ext cx="1447800" cy="193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2" descr="Картинка 1 из 4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37" y="-14350"/>
            <a:ext cx="40751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>
            <a:hlinkClick r:id="" action="ppaction://noaction"/>
          </p:cNvPr>
          <p:cNvSpPr/>
          <p:nvPr/>
        </p:nvSpPr>
        <p:spPr>
          <a:xfrm>
            <a:off x="8046263" y="566124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Объект 2"/>
          <p:cNvSpPr>
            <a:spLocks noGrp="1"/>
          </p:cNvSpPr>
          <p:nvPr>
            <p:ph idx="1"/>
          </p:nvPr>
        </p:nvSpPr>
        <p:spPr>
          <a:xfrm>
            <a:off x="611188" y="2852936"/>
            <a:ext cx="8229600" cy="252028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u="sng" dirty="0" smtClean="0"/>
              <a:t>Цель  нашей  работы</a:t>
            </a:r>
            <a:r>
              <a:rPr lang="ru-RU" u="sng" dirty="0" smtClean="0"/>
              <a:t>: </a:t>
            </a: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latin typeface="Arial" charset="0"/>
              </a:rPr>
              <a:t>    </a:t>
            </a:r>
            <a:r>
              <a:rPr lang="ru-RU" b="1" dirty="0" smtClean="0"/>
              <a:t>Собрать и систематизировать биографический материал об Александре  </a:t>
            </a:r>
            <a:r>
              <a:rPr lang="ru-RU" b="1" dirty="0" err="1" smtClean="0"/>
              <a:t>Емельяновиче</a:t>
            </a:r>
            <a:r>
              <a:rPr lang="ru-RU" b="1" dirty="0" smtClean="0"/>
              <a:t> Чупрове.</a:t>
            </a:r>
            <a:r>
              <a:rPr lang="ru-RU" b="1" u="sng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</a:rPr>
              <a:t>Воспоминания о последнем бое Саши в книге Героя Советского Союза А </a:t>
            </a:r>
            <a:r>
              <a:rPr lang="ru-RU" sz="2400" dirty="0" err="1" smtClean="0">
                <a:solidFill>
                  <a:srgbClr val="000000"/>
                </a:solidFill>
                <a:effectLst/>
              </a:rPr>
              <a:t>Крыжановского</a:t>
            </a:r>
            <a:r>
              <a:rPr lang="ru-RU" sz="2400" dirty="0" smtClean="0">
                <a:solidFill>
                  <a:srgbClr val="000000"/>
                </a:solidFill>
                <a:effectLst/>
              </a:rPr>
              <a:t> </a:t>
            </a:r>
            <a:br>
              <a:rPr lang="ru-RU" sz="2400" dirty="0" smtClean="0">
                <a:solidFill>
                  <a:srgbClr val="000000"/>
                </a:solidFill>
                <a:effectLst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</a:rPr>
              <a:t>«От Москвы до Берлина»</a:t>
            </a:r>
            <a:endParaRPr lang="ru-RU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535112"/>
            <a:ext cx="4392488" cy="957784"/>
          </a:xfrm>
        </p:spPr>
        <p:txBody>
          <a:bodyPr/>
          <a:lstStyle/>
          <a:p>
            <a:r>
              <a:rPr lang="ru-RU" dirty="0" smtClean="0"/>
              <a:t>«В этих боях мы потеряли многих товарищей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88024" y="1628800"/>
            <a:ext cx="4247455" cy="957784"/>
          </a:xfrm>
        </p:spPr>
        <p:txBody>
          <a:bodyPr/>
          <a:lstStyle/>
          <a:p>
            <a:r>
              <a:rPr lang="ru-RU" sz="2000" b="1" dirty="0" smtClean="0"/>
              <a:t>В числе погибших командир роты , коммунист, гвардии капитан </a:t>
            </a:r>
            <a:r>
              <a:rPr lang="ru-RU" sz="2000" b="1" dirty="0" err="1" smtClean="0"/>
              <a:t>Чупров</a:t>
            </a:r>
            <a:r>
              <a:rPr lang="ru-RU" sz="2000" b="1" dirty="0" smtClean="0"/>
              <a:t> А е</a:t>
            </a:r>
            <a:endParaRPr lang="ru-RU" sz="2000" b="1" dirty="0"/>
          </a:p>
        </p:txBody>
      </p:sp>
      <p:pic>
        <p:nvPicPr>
          <p:cNvPr id="4" name="Picture 7" descr="2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2708920"/>
            <a:ext cx="410445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498975" cy="3816424"/>
          </a:xfrm>
        </p:spPr>
        <p:txBody>
          <a:bodyPr/>
          <a:lstStyle/>
          <a:p>
            <a:pPr marL="136525" indent="0">
              <a:buNone/>
            </a:pPr>
            <a:r>
              <a:rPr lang="ru-RU" sz="2000" dirty="0" smtClean="0"/>
              <a:t>«6 апреля 1945 года после трёхчасовой артподготовки пехота по сигналу «Атака» стремительно поднялась. 1-й штурмовой батальон с боями занял первую и вторую траншеи противника. Первая рота гвардии капитана Чупрова блокировала форт «А».. В тот же день рота А. Чупрова овладела центральным фортом «А». Остатки гарнизона форта сдались.</a:t>
            </a:r>
            <a:endParaRPr lang="ru-RU" sz="20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Фрагмент письма из военкомата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968552" cy="463711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>
                <a:latin typeface="Arial" charset="0"/>
              </a:rPr>
              <a:t>      </a:t>
            </a:r>
            <a:r>
              <a:rPr lang="ru-RU" sz="2400" dirty="0" smtClean="0"/>
              <a:t>«Командование воинской части 30614 за героизм, мужество и отвагу, проявленные в борьбе с немецкими захватчиками вышло с ходатайством о посмертном награждении Правительственной наградой, верного сына нашего народа. За кровь вашего сына, дорогая Прасковья Васильевна, мы отомстим проклятым немцам. Смерть немецким захватчикам.»</a:t>
            </a:r>
          </a:p>
        </p:txBody>
      </p:sp>
      <p:pic>
        <p:nvPicPr>
          <p:cNvPr id="35843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6300" y="1600200"/>
            <a:ext cx="32004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15 апреля 1945 года посмертно награжден орденом «Отечественной войны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степени»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6866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6371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  </a:t>
            </a:r>
            <a:r>
              <a:rPr lang="ru-RU" dirty="0" smtClean="0"/>
              <a:t>Через 30 лет и 8 месяцев Прасковья Васильевна Чупрова, мать погибшего капитана, прижала к груди орден «Отечественной войны </a:t>
            </a:r>
            <a:r>
              <a:rPr lang="en-US" dirty="0" smtClean="0"/>
              <a:t>I</a:t>
            </a:r>
            <a:r>
              <a:rPr lang="ru-RU" dirty="0" smtClean="0"/>
              <a:t> степени</a:t>
            </a:r>
          </a:p>
        </p:txBody>
      </p:sp>
      <p:pic>
        <p:nvPicPr>
          <p:cNvPr id="36867" name="Picture 7" descr="оте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" y="1916113"/>
            <a:ext cx="3867150" cy="3895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Прочитайте письма Саши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Вы поймете, что он был  патриот своей Родины</a:t>
            </a:r>
            <a:endParaRPr lang="ru-RU" dirty="0"/>
          </a:p>
        </p:txBody>
      </p:sp>
      <p:pic>
        <p:nvPicPr>
          <p:cNvPr id="5" name="Picture 3" descr="C:\Users\210\Desktop\Чупров\чупров -фронт\07.12.1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1905796">
            <a:off x="5892200" y="3268159"/>
            <a:ext cx="2331720" cy="32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210\Desktop\Чупров\чупров -фронт\16.03.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1400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Саши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хранятся в архиве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7890" name="Picture 2" descr="C:\Users\210\Desktop\Чупров\чупров -фронт\4.4.1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32441">
            <a:off x="6214247" y="1546833"/>
            <a:ext cx="2068512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1" name="Picture 3" descr="C:\Users\210\Desktop\Чупров\чупров -фронт\07.12.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9199">
            <a:off x="703589" y="1566628"/>
            <a:ext cx="2332038" cy="322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2" name="Picture 4" descr="C:\Users\210\Desktop\Чупров\чупров -фронт\16.03.1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7657" y="3191496"/>
            <a:ext cx="3140075" cy="327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Мы были высоки, русоволосы, вы в письмах прочитаете, как миф, о людях, что ушли не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долюбив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не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докурив последней папиросы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38914" name="Picture 2" descr="C:\Users\210\Desktop\Чупров\чупров -фронт\дек. 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8280400" cy="532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Похоронка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1026" name="Picture 2" descr="E:\фотки\IMG_20150128_125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13633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847976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Основные источники:</a:t>
            </a:r>
            <a:b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1) Фронтовая летопись. Сборник документов 1941-1945 год, 2015год Архивные фонды.</a:t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2) Семейный альбом Г.Е. Зыряновой.</a:t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3) Публикации из местной газеты «Путь к коммунизму» Е. Толстогузова, Е. Воронова, А. Белова.</a:t>
            </a:r>
            <a:b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4) Документальные материалы Березовского Архива.</a:t>
            </a:r>
            <a:endParaRPr lang="ru-RU" sz="3200" b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352928" cy="7508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</a:t>
            </a:r>
          </a:p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251520" y="260648"/>
            <a:ext cx="8686800" cy="3763963"/>
          </a:xfrm>
        </p:spPr>
        <p:txBody>
          <a:bodyPr>
            <a:normAutofit/>
          </a:bodyPr>
          <a:lstStyle/>
          <a:p>
            <a:pPr marL="0" indent="31750" algn="ctr"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D0D0D"/>
                </a:solidFill>
                <a:latin typeface="Arial" charset="0"/>
              </a:rPr>
              <a:t>     </a:t>
            </a:r>
            <a:r>
              <a:rPr lang="ru-RU" b="1" i="1" dirty="0" smtClean="0">
                <a:solidFill>
                  <a:srgbClr val="0D0D0D"/>
                </a:solidFill>
                <a:latin typeface="Times New Roman" pitchFamily="18" charset="0"/>
              </a:rPr>
              <a:t>ЧЕСТЬ И ВЕЧНАЯ ПАМЯТЬ тем, кто сражался за свободу нашей страны! Спасибо им ЗА ВСЕ!!! За эти прекрасные 70 свободных лет! СПАСИБО! Все что мы можем - это благодарить Вас и помнить!</a:t>
            </a:r>
            <a:endParaRPr lang="ru-RU" sz="2400" b="1" dirty="0" smtClean="0">
              <a:solidFill>
                <a:srgbClr val="0D0D0D"/>
              </a:solidFill>
            </a:endParaRPr>
          </a:p>
        </p:txBody>
      </p:sp>
      <p:pic>
        <p:nvPicPr>
          <p:cNvPr id="6" name="Picture 6" descr="mog_st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339752" y="2996952"/>
            <a:ext cx="437577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751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>
            <a:hlinkClick r:id="" action="ppaction://noaction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2" name="Объект 2"/>
          <p:cNvSpPr>
            <a:spLocks noGrp="1"/>
          </p:cNvSpPr>
          <p:nvPr>
            <p:ph idx="1"/>
          </p:nvPr>
        </p:nvSpPr>
        <p:spPr>
          <a:xfrm>
            <a:off x="457200" y="2324100"/>
            <a:ext cx="8229600" cy="3984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u="sng" dirty="0" smtClean="0"/>
              <a:t>Задачи работы : </a:t>
            </a:r>
            <a:r>
              <a:rPr lang="ru-RU" dirty="0" smtClean="0">
                <a:latin typeface="Arial" charset="0"/>
              </a:rPr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Arial" charset="0"/>
              </a:rPr>
              <a:t>    </a:t>
            </a:r>
            <a:r>
              <a:rPr lang="ru-RU" sz="2400" b="1" dirty="0" smtClean="0"/>
              <a:t>1) Провести беседу с  сестрой Зыряновой Галиной </a:t>
            </a:r>
            <a:r>
              <a:rPr lang="ru-RU" sz="2400" b="1" dirty="0" err="1" smtClean="0"/>
              <a:t>Емельяновной</a:t>
            </a:r>
            <a:r>
              <a:rPr lang="ru-RU" sz="2400" b="1" dirty="0" smtClean="0"/>
              <a:t>, записать ее воспоминания.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latin typeface="Arial" charset="0"/>
              </a:rPr>
              <a:t>    </a:t>
            </a:r>
            <a:r>
              <a:rPr lang="ru-RU" sz="2400" b="1" dirty="0" smtClean="0"/>
              <a:t>2) Познакомиться с  архивными материалами 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>
                <a:latin typeface="Arial" charset="0"/>
              </a:rPr>
              <a:t>    </a:t>
            </a:r>
            <a:r>
              <a:rPr lang="ru-RU" sz="2400" b="1" dirty="0" smtClean="0"/>
              <a:t>3)  Собрать публикации в местной газете.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/>
              <a:t>   4) Изучить семейный альбом  с публикациями об Александре </a:t>
            </a:r>
            <a:r>
              <a:rPr lang="ru-RU" sz="2400" b="1" dirty="0" err="1" smtClean="0"/>
              <a:t>Емельяновиче</a:t>
            </a:r>
            <a:r>
              <a:rPr lang="ru-RU" sz="2400" b="1" dirty="0" smtClean="0"/>
              <a:t>. </a:t>
            </a:r>
          </a:p>
          <a:p>
            <a:pPr eaLnBrk="1" hangingPunct="1"/>
            <a:endParaRPr lang="ru-RU" sz="24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751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>
            <a:hlinkClick r:id="" action="ppaction://noaction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4295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b="1" u="sng" dirty="0" smtClean="0"/>
              <a:t>Этапы работы:</a:t>
            </a:r>
            <a:endParaRPr lang="ru-RU" sz="26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dirty="0" smtClean="0">
                <a:latin typeface="Arial" charset="0"/>
              </a:rPr>
              <a:t>   </a:t>
            </a:r>
            <a:r>
              <a:rPr lang="ru-RU" sz="2600" b="1" dirty="0" smtClean="0"/>
              <a:t>1)Провести беседы с сестрой, записать  ее воспоминания.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600" b="1" dirty="0" smtClean="0"/>
              <a:t>2)Отобрать фотоматериалы , наградные документы и перевести их в графическую информацию.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600" b="1" dirty="0" smtClean="0"/>
              <a:t>3) Изучить архивные материалы, посвященные А Чупрову.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600" b="1" dirty="0" smtClean="0"/>
              <a:t>4)Систематизировать собранный материал.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600" b="1" dirty="0" smtClean="0"/>
              <a:t>5) Оформить презентацию.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751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>
            <a:hlinkClick r:id="" action="ppaction://noaction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0" name="Объект 2"/>
          <p:cNvSpPr>
            <a:spLocks noGrp="1"/>
          </p:cNvSpPr>
          <p:nvPr>
            <p:ph idx="1"/>
          </p:nvPr>
        </p:nvSpPr>
        <p:spPr>
          <a:xfrm>
            <a:off x="468313" y="2324100"/>
            <a:ext cx="8229600" cy="3784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Arial" charset="0"/>
              </a:rPr>
              <a:t> </a:t>
            </a:r>
            <a:r>
              <a:rPr lang="ru-RU" b="1" smtClean="0"/>
              <a:t> </a:t>
            </a:r>
            <a:r>
              <a:rPr lang="ru-RU" b="1" u="sng" smtClean="0"/>
              <a:t>Гипотеза исследования</a:t>
            </a:r>
            <a:r>
              <a:rPr lang="ru-RU" u="sng" smtClean="0"/>
              <a:t>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mtClean="0"/>
              <a:t> </a:t>
            </a:r>
            <a:r>
              <a:rPr lang="ru-RU" b="1" smtClean="0"/>
              <a:t>Мы предположили, что узнав героическую историю жизни  А Чупрова, осуществим связь поколений, внесем свой вклад в сохранение памяти о героическом подвиге нашего земляка.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 из 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751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>
            <a:hlinkClick r:id="" action="ppaction://noaction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24100"/>
            <a:ext cx="8229600" cy="3984625"/>
          </a:xfrm>
        </p:spPr>
        <p:txBody>
          <a:bodyPr>
            <a:normAutofit/>
          </a:bodyPr>
          <a:lstStyle/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u="sng" dirty="0" smtClean="0"/>
              <a:t>Осуществляя работу над проектом , использовали следующие методы: </a:t>
            </a:r>
            <a:r>
              <a:rPr lang="ru-RU" sz="2600" b="1" dirty="0" smtClean="0"/>
              <a:t>               </a:t>
            </a:r>
            <a:endParaRPr lang="ru-RU" sz="2600" dirty="0" smtClean="0"/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600" b="1" dirty="0" smtClean="0"/>
              <a:t>Интервьюирование (беседа с родными)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600" b="1" dirty="0" smtClean="0"/>
              <a:t>Изучение фотографий , писем, наград в семейном архиве.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600" b="1" dirty="0" smtClean="0"/>
              <a:t>Знакомство с архивными документами в краеведческом музее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600" b="1" dirty="0" smtClean="0"/>
              <a:t>Классификация собранного материала в хронологическом порядке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600" b="1" dirty="0" smtClean="0"/>
              <a:t>Анализ устных источников</a:t>
            </a:r>
            <a:br>
              <a:rPr lang="ru-RU" sz="2600" b="1" dirty="0" smtClean="0"/>
            </a:br>
            <a:endParaRPr lang="ru-RU" sz="2600" b="1" dirty="0" smtClean="0"/>
          </a:p>
          <a:p>
            <a:pPr marL="136525" indent="0" eaLnBrk="1" hangingPunct="1">
              <a:lnSpc>
                <a:spcPct val="80000"/>
              </a:lnSpc>
            </a:pPr>
            <a:endParaRPr lang="ru-RU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проектной работы: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Нашему поколению  с каждым  днем становится все сложнее узнать от живых свидетелей  горькую правду тех лет,  и наша задача сохранить  в памяти героизм и мужество солдат Югорской земли и донести это   до наших потомков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Планируемый результат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Публикация работы в сборнике краеведческих работ «От краеведения к </a:t>
            </a:r>
            <a:r>
              <a:rPr lang="ru-RU" dirty="0" err="1" smtClean="0"/>
              <a:t>краелюбию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2. Участие в районной детской краеведческой конференции «От краеведения к </a:t>
            </a:r>
            <a:r>
              <a:rPr lang="ru-RU" dirty="0" err="1" smtClean="0"/>
              <a:t>краелюбию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3. Создание презентации о боевом пути А. Е Чупрова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rgbClr val="B83482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D467A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867</TotalTime>
  <Words>1072</Words>
  <Application>Microsoft Office PowerPoint</Application>
  <PresentationFormat>Экран (4:3)</PresentationFormat>
  <Paragraphs>102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Солдат земли Югорской- АЛЕКСАНДР ЕМЕЛЬЯНОВИЧ ЧУПРОВ</vt:lpstr>
      <vt:lpstr>Слайд 2</vt:lpstr>
      <vt:lpstr>Слайд 3</vt:lpstr>
      <vt:lpstr>Слайд 4</vt:lpstr>
      <vt:lpstr>Слайд 5</vt:lpstr>
      <vt:lpstr>Слайд 6</vt:lpstr>
      <vt:lpstr>Слайд 7</vt:lpstr>
      <vt:lpstr>Актуальность проектной работы:</vt:lpstr>
      <vt:lpstr>Планируемый результат</vt:lpstr>
      <vt:lpstr>Слайд 10</vt:lpstr>
      <vt:lpstr>Памятник нашему земляку</vt:lpstr>
      <vt:lpstr>« И помнит мир спасенный…»</vt:lpstr>
      <vt:lpstr>Наши земляки у мемориала</vt:lpstr>
      <vt:lpstr>Александр Емельянович Чупров</vt:lpstr>
      <vt:lpstr>Шайтанка – Родина моя!</vt:lpstr>
      <vt:lpstr>В кругу семьи</vt:lpstr>
      <vt:lpstr>«Вставай , страна огромная..»</vt:lpstr>
      <vt:lpstr>Лучших воинов страны зовут сибиряками </vt:lpstr>
      <vt:lpstr>Слайд 19</vt:lpstr>
      <vt:lpstr>Из письма в районную газету «За большевистские колхозы»</vt:lpstr>
      <vt:lpstr>Труден был бой</vt:lpstr>
      <vt:lpstr>Слайд 22</vt:lpstr>
      <vt:lpstr>Первая боевая награда</vt:lpstr>
      <vt:lpstr>Слайд 24</vt:lpstr>
      <vt:lpstr>Слайд 25</vt:lpstr>
      <vt:lpstr>Высокая награда</vt:lpstr>
      <vt:lpstr>На побывку едет молодой солдат</vt:lpstr>
      <vt:lpstr>Снимок сделан в1943году</vt:lpstr>
      <vt:lpstr>Однажды среди пожарищ Саша увидел березку</vt:lpstr>
      <vt:lpstr>Воспоминания о последнем бое Саши в книге Героя Советского Союза А Крыжановского  «От Москвы до Берлина»</vt:lpstr>
      <vt:lpstr>Фрагмент письма из военкомата</vt:lpstr>
      <vt:lpstr>15 апреля 1945 года посмертно награжден орденом «Отечественной войны I степени»</vt:lpstr>
      <vt:lpstr>Прочитайте письма Саши</vt:lpstr>
      <vt:lpstr>Письма Саши хранятся в архиве</vt:lpstr>
      <vt:lpstr>Мы были высоки, русоволосы, вы в письмах прочитаете, как миф, о людях, что ушли не долюбив, не докурив последней папиросы</vt:lpstr>
      <vt:lpstr>Похоронка</vt:lpstr>
      <vt:lpstr>Основные источники: 1) Фронтовая летопись. Сборник документов 1941-1945 год, 2015год Архивные фонды. 2) Семейный альбом Г.Е. Зыряновой. 3) Публикации из местной газеты «Путь к коммунизму» Е. Толстогузова, Е. Воронова, А. Белова. 4) Документальные материалы Березовского Архива.</vt:lpstr>
      <vt:lpstr>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Админ</cp:lastModifiedBy>
  <cp:revision>105</cp:revision>
  <dcterms:created xsi:type="dcterms:W3CDTF">2011-04-10T18:24:04Z</dcterms:created>
  <dcterms:modified xsi:type="dcterms:W3CDTF">2016-10-25T09:49:50Z</dcterms:modified>
</cp:coreProperties>
</file>